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0" r:id="rId1"/>
  </p:sldMasterIdLst>
  <p:sldIdLst>
    <p:sldId id="256"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E9AB0A0A-158F-4F9B-971D-995583EF473C}" type="datetimeFigureOut">
              <a:rPr lang="en-US" smtClean="0"/>
              <a:t>11/29/2020</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F20F715D-7C13-4534-9B1A-05078566514B}"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571580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AB0A0A-158F-4F9B-971D-995583EF473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2408655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AB0A0A-158F-4F9B-971D-995583EF473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328626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AB0A0A-158F-4F9B-971D-995583EF473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3857500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E9AB0A0A-158F-4F9B-971D-995583EF473C}" type="datetimeFigureOut">
              <a:rPr lang="en-US" smtClean="0"/>
              <a:t>11/29/2020</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F20F715D-7C13-4534-9B1A-05078566514B}"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1248738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B0A0A-158F-4F9B-971D-995583EF473C}"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403622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AB0A0A-158F-4F9B-971D-995583EF473C}" type="datetimeFigureOut">
              <a:rPr lang="en-US" smtClean="0"/>
              <a:t>11/29/2020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2093707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AB0A0A-158F-4F9B-971D-995583EF473C}" type="datetimeFigureOut">
              <a:rPr lang="en-US" smtClean="0"/>
              <a:t>11/29/2020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731740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B0A0A-158F-4F9B-971D-995583EF473C}" type="datetimeFigureOut">
              <a:rPr lang="en-US" smtClean="0"/>
              <a:t>11/29/2020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0F715D-7C13-4534-9B1A-05078566514B}" type="slidenum">
              <a:rPr lang="en-US" smtClean="0"/>
              <a:t>‹#›</a:t>
            </a:fld>
            <a:endParaRPr lang="en-US"/>
          </a:p>
        </p:txBody>
      </p:sp>
    </p:spTree>
    <p:extLst>
      <p:ext uri="{BB962C8B-B14F-4D97-AF65-F5344CB8AC3E}">
        <p14:creationId xmlns:p14="http://schemas.microsoft.com/office/powerpoint/2010/main" val="2793881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E9AB0A0A-158F-4F9B-971D-995583EF473C}" type="datetimeFigureOut">
              <a:rPr lang="en-US" smtClean="0"/>
              <a:t>11/29/2020</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F20F715D-7C13-4534-9B1A-05078566514B}"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203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E9AB0A0A-158F-4F9B-971D-995583EF473C}" type="datetimeFigureOut">
              <a:rPr lang="en-US" smtClean="0"/>
              <a:t>11/29/2020</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F20F715D-7C13-4534-9B1A-05078566514B}"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0238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E9AB0A0A-158F-4F9B-971D-995583EF473C}" type="datetimeFigureOut">
              <a:rPr lang="en-US" smtClean="0"/>
              <a:t>11/29/2020</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F20F715D-7C13-4534-9B1A-05078566514B}"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19407091"/>
      </p:ext>
    </p:extLst>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6" r:id="rId6"/>
    <p:sldLayoutId id="2147484077" r:id="rId7"/>
    <p:sldLayoutId id="2147484078" r:id="rId8"/>
    <p:sldLayoutId id="2147484079" r:id="rId9"/>
    <p:sldLayoutId id="2147484080" r:id="rId10"/>
    <p:sldLayoutId id="2147484081"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Anatomy of  a Paragraph</a:t>
            </a:r>
          </a:p>
        </p:txBody>
      </p:sp>
      <p:sp>
        <p:nvSpPr>
          <p:cNvPr id="3" name="Subtitle 2"/>
          <p:cNvSpPr>
            <a:spLocks noGrp="1"/>
          </p:cNvSpPr>
          <p:nvPr>
            <p:ph type="subTitle" idx="1"/>
          </p:nvPr>
        </p:nvSpPr>
        <p:spPr/>
        <p:txBody>
          <a:bodyPr/>
          <a:lstStyle/>
          <a:p>
            <a:r>
              <a:rPr lang="en-US" dirty="0"/>
              <a:t>Your Ideas and Your Sources</a:t>
            </a:r>
          </a:p>
        </p:txBody>
      </p:sp>
    </p:spTree>
    <p:extLst>
      <p:ext uri="{BB962C8B-B14F-4D97-AF65-F5344CB8AC3E}">
        <p14:creationId xmlns:p14="http://schemas.microsoft.com/office/powerpoint/2010/main" val="3159304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1"/>
            <a:ext cx="7200900" cy="685800"/>
          </a:xfrm>
        </p:spPr>
        <p:txBody>
          <a:bodyPr>
            <a:normAutofit/>
          </a:bodyPr>
          <a:lstStyle/>
          <a:p>
            <a:r>
              <a:rPr lang="en-US" sz="2800" dirty="0"/>
              <a:t>Reason Paragraph with Source Interaction</a:t>
            </a:r>
          </a:p>
        </p:txBody>
      </p:sp>
      <p:sp>
        <p:nvSpPr>
          <p:cNvPr id="3" name="Content Placeholder 2"/>
          <p:cNvSpPr>
            <a:spLocks noGrp="1"/>
          </p:cNvSpPr>
          <p:nvPr>
            <p:ph idx="1"/>
          </p:nvPr>
        </p:nvSpPr>
        <p:spPr>
          <a:xfrm>
            <a:off x="609600" y="1143000"/>
            <a:ext cx="8382000" cy="5638800"/>
          </a:xfrm>
        </p:spPr>
        <p:txBody>
          <a:bodyPr>
            <a:normAutofit lnSpcReduction="10000"/>
          </a:bodyPr>
          <a:lstStyle/>
          <a:p>
            <a:pPr marL="0" lvl="0" indent="0">
              <a:lnSpc>
                <a:spcPct val="170000"/>
              </a:lnSpc>
              <a:buClr>
                <a:srgbClr val="727CA3"/>
              </a:buClr>
              <a:buNone/>
            </a:pPr>
            <a:r>
              <a:rPr lang="en-US" sz="1400" dirty="0">
                <a:solidFill>
                  <a:prstClr val="black"/>
                </a:solidFill>
              </a:rPr>
              <a:t>	</a:t>
            </a:r>
            <a:r>
              <a:rPr lang="en-US" sz="1400" b="1" dirty="0">
                <a:solidFill>
                  <a:srgbClr val="00B050"/>
                </a:solidFill>
                <a:latin typeface="Times New Roman" panose="02020603050405020304" pitchFamily="18" charset="0"/>
                <a:cs typeface="Times New Roman" panose="02020603050405020304" pitchFamily="18" charset="0"/>
              </a:rPr>
              <a:t>The tests do not allow students to be to engage in a learning environment with teachers. </a:t>
            </a:r>
            <a:r>
              <a:rPr lang="en-US" sz="1400" b="1" dirty="0">
                <a:solidFill>
                  <a:srgbClr val="00B0F0"/>
                </a:solidFill>
                <a:latin typeface="Times New Roman" panose="02020603050405020304" pitchFamily="18" charset="0"/>
                <a:cs typeface="Times New Roman" panose="02020603050405020304" pitchFamily="18" charset="0"/>
              </a:rPr>
              <a:t>According to Phelps, who is the program coordinator  for world education indicators program, “the problematic prices associated with standardized test are not represented by a purchase price paid to commercial vendors but, rather, by the lost opportunity for learning that could have taken place in the time devoted to standardized tests” (343).</a:t>
            </a:r>
            <a:r>
              <a:rPr lang="en-US" sz="1400" b="1" dirty="0">
                <a:solidFill>
                  <a:prstClr val="black"/>
                </a:solidFill>
                <a:latin typeface="Times New Roman" panose="02020603050405020304" pitchFamily="18" charset="0"/>
                <a:cs typeface="Times New Roman" panose="02020603050405020304" pitchFamily="18" charset="0"/>
              </a:rPr>
              <a:t> Phelps understands that standardized tests take away time from the true purpose of education, which is learning. </a:t>
            </a:r>
            <a:r>
              <a:rPr lang="en-US" sz="1400" b="1" dirty="0">
                <a:solidFill>
                  <a:srgbClr val="00B0F0"/>
                </a:solidFill>
                <a:latin typeface="Times New Roman" panose="02020603050405020304" pitchFamily="18" charset="0"/>
                <a:cs typeface="Times New Roman" panose="02020603050405020304" pitchFamily="18" charset="0"/>
              </a:rPr>
              <a:t>Crystal</a:t>
            </a:r>
            <a:r>
              <a:rPr lang="en-US" sz="1400" b="1" dirty="0">
                <a:solidFill>
                  <a:prstClr val="black"/>
                </a:solidFill>
                <a:latin typeface="Times New Roman" panose="02020603050405020304" pitchFamily="18" charset="0"/>
                <a:cs typeface="Times New Roman" panose="02020603050405020304" pitchFamily="18" charset="0"/>
              </a:rPr>
              <a:t> </a:t>
            </a:r>
            <a:r>
              <a:rPr lang="en-US" sz="1400" b="1" dirty="0" err="1">
                <a:solidFill>
                  <a:srgbClr val="00B0F0"/>
                </a:solidFill>
                <a:latin typeface="Times New Roman" panose="02020603050405020304" pitchFamily="18" charset="0"/>
                <a:cs typeface="Times New Roman" panose="02020603050405020304" pitchFamily="18" charset="0"/>
              </a:rPr>
              <a:t>Hagopian</a:t>
            </a:r>
            <a:r>
              <a:rPr lang="en-US" sz="1400" b="1" dirty="0">
                <a:solidFill>
                  <a:srgbClr val="00B0F0"/>
                </a:solidFill>
                <a:latin typeface="Times New Roman" panose="02020603050405020304" pitchFamily="18" charset="0"/>
                <a:cs typeface="Times New Roman" panose="02020603050405020304" pitchFamily="18" charset="0"/>
              </a:rPr>
              <a:t>, who is an associate editor of </a:t>
            </a:r>
            <a:r>
              <a:rPr lang="en-US" sz="1400" b="1" i="1" dirty="0">
                <a:solidFill>
                  <a:srgbClr val="00B0F0"/>
                </a:solidFill>
                <a:latin typeface="Times New Roman" panose="02020603050405020304" pitchFamily="18" charset="0"/>
                <a:cs typeface="Times New Roman" panose="02020603050405020304" pitchFamily="18" charset="0"/>
              </a:rPr>
              <a:t>Rethinking Schools</a:t>
            </a:r>
            <a:r>
              <a:rPr lang="en-US" sz="1400" b="1" dirty="0">
                <a:solidFill>
                  <a:srgbClr val="00B0F0"/>
                </a:solidFill>
                <a:latin typeface="Times New Roman" panose="02020603050405020304" pitchFamily="18" charset="0"/>
                <a:cs typeface="Times New Roman" panose="02020603050405020304" pitchFamily="18" charset="0"/>
              </a:rPr>
              <a:t>, agrees with Phelps, noting that, “Often, these tests don’t reflect the concepts emphasized in the students class. A standardized bubble does not help a teacher understand how a student arrived at the answer choice ‘C’” (14).</a:t>
            </a:r>
            <a:r>
              <a:rPr lang="en-US" sz="1400" b="1" dirty="0">
                <a:solidFill>
                  <a:prstClr val="black"/>
                </a:solidFill>
                <a:latin typeface="Times New Roman" panose="02020603050405020304" pitchFamily="18" charset="0"/>
                <a:cs typeface="Times New Roman" panose="02020603050405020304" pitchFamily="18" charset="0"/>
              </a:rPr>
              <a:t>  These scholars see that teachers are so focused on trying to get students to pass these standardized tests that they do not allow them to have the opportunity to interact with students. They are focused on getting a student to answer C that if they do not get that answer, teachers do not go back in order to understand why the student did not get in the first place. This failure of interaction between students and teachers is harmful because teachers cannot help students if they do not understand them. Learning is the reason that schooling exists, the need for a brighter and more educated generation. These tests take away from the learning opportunities that students could have because the teachers instead are focused on meaningless interactions and rote memorization. </a:t>
            </a:r>
          </a:p>
          <a:p>
            <a:endParaRPr lang="en-US" dirty="0"/>
          </a:p>
        </p:txBody>
      </p:sp>
    </p:spTree>
    <p:extLst>
      <p:ext uri="{BB962C8B-B14F-4D97-AF65-F5344CB8AC3E}">
        <p14:creationId xmlns:p14="http://schemas.microsoft.com/office/powerpoint/2010/main" val="150526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685800"/>
          </a:xfrm>
        </p:spPr>
        <p:txBody>
          <a:bodyPr>
            <a:normAutofit/>
          </a:bodyPr>
          <a:lstStyle/>
          <a:p>
            <a:r>
              <a:rPr lang="en-US" sz="2800" dirty="0"/>
              <a:t>Reason with Source and Personal Experience</a:t>
            </a:r>
          </a:p>
        </p:txBody>
      </p:sp>
      <p:sp>
        <p:nvSpPr>
          <p:cNvPr id="3" name="Content Placeholder 2"/>
          <p:cNvSpPr>
            <a:spLocks noGrp="1"/>
          </p:cNvSpPr>
          <p:nvPr>
            <p:ph idx="1"/>
          </p:nvPr>
        </p:nvSpPr>
        <p:spPr>
          <a:xfrm>
            <a:off x="533400" y="1219200"/>
            <a:ext cx="8610600" cy="5638800"/>
          </a:xfrm>
        </p:spPr>
        <p:txBody>
          <a:bodyPr>
            <a:normAutofit fontScale="70000" lnSpcReduction="20000"/>
          </a:bodyPr>
          <a:lstStyle/>
          <a:p>
            <a:pPr marL="0" indent="0">
              <a:lnSpc>
                <a:spcPct val="170000"/>
              </a:lnSpc>
              <a:buNone/>
            </a:pPr>
            <a:r>
              <a:rPr lang="en-US" sz="1900" dirty="0">
                <a:latin typeface="Times New Roman" panose="02020603050405020304" pitchFamily="18" charset="0"/>
                <a:cs typeface="Times New Roman" panose="02020603050405020304" pitchFamily="18" charset="0"/>
              </a:rPr>
              <a:t>	</a:t>
            </a:r>
            <a:r>
              <a:rPr lang="en-US" dirty="0">
                <a:solidFill>
                  <a:srgbClr val="00B050"/>
                </a:solidFill>
                <a:latin typeface="Times New Roman" panose="02020603050405020304" pitchFamily="18" charset="0"/>
                <a:cs typeface="Times New Roman" panose="02020603050405020304" pitchFamily="18" charset="0"/>
              </a:rPr>
              <a:t>Living in a foreign country for a period of time has its profound influences on students’ identities and psychosocial statues</a:t>
            </a:r>
            <a:r>
              <a:rPr lang="en-US" dirty="0">
                <a:latin typeface="Times New Roman" panose="02020603050405020304" pitchFamily="18" charset="0"/>
                <a:cs typeface="Times New Roman" panose="02020603050405020304" pitchFamily="18" charset="0"/>
              </a:rPr>
              <a:t>. Facing culture shock and reverse culture shock multiple times when students go back and forth to their countries has a significant psychosocial impact on the way they see and identify them. </a:t>
            </a:r>
            <a:r>
              <a:rPr lang="en-US" dirty="0">
                <a:solidFill>
                  <a:srgbClr val="7030A0"/>
                </a:solidFill>
                <a:latin typeface="Times New Roman" panose="02020603050405020304" pitchFamily="18" charset="0"/>
                <a:cs typeface="Times New Roman" panose="02020603050405020304" pitchFamily="18" charset="0"/>
              </a:rPr>
              <a:t>As a personal experience, I have being living in the U.S as a students funded by KASP for three years. My first return to my home county after a year of living was full of excitement; however, all that disappeared after staying there for almost a week. I have being experiencing a feeling that I do not belong to this county every time I go back. On the other hand, I do not feel I belong to the U.S either. </a:t>
            </a:r>
            <a:r>
              <a:rPr lang="en-US" dirty="0">
                <a:solidFill>
                  <a:srgbClr val="00B0F0"/>
                </a:solidFill>
                <a:latin typeface="Times New Roman" panose="02020603050405020304" pitchFamily="18" charset="0"/>
                <a:cs typeface="Times New Roman" panose="02020603050405020304" pitchFamily="18" charset="0"/>
              </a:rPr>
              <a:t>W. E. B. Du Bois, an American sociologist, explains this feeling as “ a cases of split personality” (87), which he has experienced personally.</a:t>
            </a:r>
            <a:r>
              <a:rPr lang="en-US" dirty="0">
                <a:latin typeface="Times New Roman" panose="02020603050405020304" pitchFamily="18" charset="0"/>
                <a:cs typeface="Times New Roman" panose="02020603050405020304" pitchFamily="18" charset="0"/>
              </a:rPr>
              <a:t> </a:t>
            </a:r>
            <a:r>
              <a:rPr lang="en-US" dirty="0">
                <a:solidFill>
                  <a:srgbClr val="7030A0"/>
                </a:solidFill>
                <a:latin typeface="Times New Roman" panose="02020603050405020304" pitchFamily="18" charset="0"/>
                <a:cs typeface="Times New Roman" panose="02020603050405020304" pitchFamily="18" charset="0"/>
              </a:rPr>
              <a:t>The feeling of foreignness in both courtiers makes me feel lost and worried about my identity and how my life is going to be in the future</a:t>
            </a:r>
            <a:r>
              <a:rPr lang="en-US" dirty="0">
                <a:latin typeface="Times New Roman" panose="02020603050405020304" pitchFamily="18" charset="0"/>
                <a:cs typeface="Times New Roman" panose="02020603050405020304" pitchFamily="18" charset="0"/>
              </a:rPr>
              <a:t>. </a:t>
            </a:r>
            <a:r>
              <a:rPr lang="en-US" dirty="0">
                <a:solidFill>
                  <a:srgbClr val="00B0F0"/>
                </a:solidFill>
                <a:latin typeface="Times New Roman" panose="02020603050405020304" pitchFamily="18" charset="0"/>
                <a:cs typeface="Times New Roman" panose="02020603050405020304" pitchFamily="18" charset="0"/>
              </a:rPr>
              <a:t>The U.S Department of State comes to give more explanation about Du </a:t>
            </a:r>
            <a:r>
              <a:rPr lang="en-US" dirty="0" err="1">
                <a:solidFill>
                  <a:srgbClr val="00B0F0"/>
                </a:solidFill>
                <a:latin typeface="Times New Roman" panose="02020603050405020304" pitchFamily="18" charset="0"/>
                <a:cs typeface="Times New Roman" panose="02020603050405020304" pitchFamily="18" charset="0"/>
              </a:rPr>
              <a:t>Bois's</a:t>
            </a:r>
            <a:r>
              <a:rPr lang="en-US" dirty="0">
                <a:solidFill>
                  <a:srgbClr val="00B0F0"/>
                </a:solidFill>
                <a:latin typeface="Times New Roman" panose="02020603050405020304" pitchFamily="18" charset="0"/>
                <a:cs typeface="Times New Roman" panose="02020603050405020304" pitchFamily="18" charset="0"/>
              </a:rPr>
              <a:t> theory saying, “ As you evolve as an individual abroad and adopt the culture practices of your foreign post, your perception of home changes.  Living overseas can be a life-changing experience and may affect your attitudes, feelings and relationships with the home you left many years ago.”</a:t>
            </a:r>
            <a:r>
              <a:rPr lang="en-US" dirty="0">
                <a:latin typeface="Times New Roman" panose="02020603050405020304" pitchFamily="18" charset="0"/>
                <a:cs typeface="Times New Roman" panose="02020603050405020304" pitchFamily="18" charset="0"/>
              </a:rPr>
              <a:t> These feelings of psychosocial conflicts could lead students who experience them to a number of critical health problems such as deep depression, which sometimes could cause unexpected behaviors. Yet, the psychosocial impacts of this program on students are almost neglected because they are personally varied and usually unexpressed. However, they should be seriously taken into consideration because a healthy mental state is what drives people to succeed and pursue their dreams.</a:t>
            </a:r>
          </a:p>
          <a:p>
            <a:endParaRPr lang="en-US" dirty="0"/>
          </a:p>
        </p:txBody>
      </p:sp>
    </p:spTree>
    <p:extLst>
      <p:ext uri="{BB962C8B-B14F-4D97-AF65-F5344CB8AC3E}">
        <p14:creationId xmlns:p14="http://schemas.microsoft.com/office/powerpoint/2010/main" val="4206799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609600"/>
          </a:xfrm>
        </p:spPr>
        <p:txBody>
          <a:bodyPr>
            <a:normAutofit/>
          </a:bodyPr>
          <a:lstStyle/>
          <a:p>
            <a:r>
              <a:rPr lang="en-US" sz="2400" dirty="0"/>
              <a:t>Disagreeing Paragraph (Counterargument)</a:t>
            </a:r>
          </a:p>
        </p:txBody>
      </p:sp>
      <p:sp>
        <p:nvSpPr>
          <p:cNvPr id="3" name="Content Placeholder 2"/>
          <p:cNvSpPr>
            <a:spLocks noGrp="1"/>
          </p:cNvSpPr>
          <p:nvPr>
            <p:ph idx="1"/>
          </p:nvPr>
        </p:nvSpPr>
        <p:spPr>
          <a:xfrm>
            <a:off x="533400" y="1143000"/>
            <a:ext cx="8610600" cy="5715000"/>
          </a:xfrm>
        </p:spPr>
        <p:txBody>
          <a:bodyPr>
            <a:normAutofit fontScale="70000" lnSpcReduction="20000"/>
          </a:bodyPr>
          <a:lstStyle/>
          <a:p>
            <a:pPr marL="0" indent="0">
              <a:lnSpc>
                <a:spcPct val="170000"/>
              </a:lnSpc>
              <a:buNone/>
            </a:pPr>
            <a:r>
              <a:rPr lang="en-US" dirty="0"/>
              <a:t>	</a:t>
            </a:r>
            <a:r>
              <a:rPr lang="en-US" dirty="0">
                <a:solidFill>
                  <a:srgbClr val="00B050"/>
                </a:solidFill>
                <a:latin typeface="Times New Roman" panose="02020603050405020304" pitchFamily="18" charset="0"/>
                <a:cs typeface="Times New Roman" panose="02020603050405020304" pitchFamily="18" charset="0"/>
              </a:rPr>
              <a:t>Some people also argue that standardized tests allow for colleges and the government to have a nationwide standard. Sometimes report cards cannot be an accurate measure since some schools give grades based on different rubrics and not all teachers grade the same</a:t>
            </a:r>
            <a:r>
              <a:rPr lang="en-US" dirty="0">
                <a:latin typeface="Times New Roman" panose="02020603050405020304" pitchFamily="18" charset="0"/>
                <a:cs typeface="Times New Roman" panose="02020603050405020304" pitchFamily="18" charset="0"/>
              </a:rPr>
              <a:t>. </a:t>
            </a:r>
            <a:r>
              <a:rPr lang="en-US" dirty="0">
                <a:solidFill>
                  <a:srgbClr val="00B0F0"/>
                </a:solidFill>
                <a:latin typeface="Times New Roman" panose="02020603050405020304" pitchFamily="18" charset="0"/>
                <a:cs typeface="Times New Roman" panose="02020603050405020304" pitchFamily="18" charset="0"/>
              </a:rPr>
              <a:t>Phelps in his book claims, “Standardized tests can produce at least three benefits: improved diagnosis (of student’s strengths and weaknesses); improved prediction and selection (for college, scholarships, or employment) and; most controversial, improved achievement” (xv). </a:t>
            </a:r>
            <a:r>
              <a:rPr lang="en-US" dirty="0">
                <a:latin typeface="Times New Roman" panose="02020603050405020304" pitchFamily="18" charset="0"/>
                <a:cs typeface="Times New Roman" panose="02020603050405020304" pitchFamily="18" charset="0"/>
              </a:rPr>
              <a:t>Phelps fails to take into account that these standardized tests cannot measure student’s strengths and weaknesses because it does not even assess them in the first place. Students are only tested on the things that these standardized tests believe are important. Their strengths and weaknesses are not truly assessed. The “improved prediction and selection” benefit is not true since colleges cannot actually see all that a student can offer. Improved achievement is not measured through these tests because students cannot be compared to their past achievements. Instead, they are tested by the achievements of others. Every person is different, so why is it that we are comparing the intelligence of one student to another? While it is true it may be hard for colleges to have the time to go through the individual report card of each student, a change must be made to these standardized tests. The change that needs to be made is not to implement more tests, but to start with a systemic change in the education system. For example, one possible solution could be that instead of colleges having to just use these standardized tests, colleges could conduct a face to face interview in which they could see the who they actually may be admitting into their college. There are ways to reap the supposed benefits of standardized testing that Phelps lists—indeed, much better, more accurate ways—without all of their drawbacks. </a:t>
            </a:r>
          </a:p>
        </p:txBody>
      </p:sp>
    </p:spTree>
    <p:extLst>
      <p:ext uri="{BB962C8B-B14F-4D97-AF65-F5344CB8AC3E}">
        <p14:creationId xmlns:p14="http://schemas.microsoft.com/office/powerpoint/2010/main" val="406072448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emplate>TM10001105[[fn=Crop]]</Template>
  <TotalTime>48</TotalTime>
  <Words>1022</Words>
  <Application>Microsoft Office PowerPoint</Application>
  <PresentationFormat>On-screen Show (4:3)</PresentationFormat>
  <Paragraphs>8</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Franklin Gothic Book</vt:lpstr>
      <vt:lpstr>Times New Roman</vt:lpstr>
      <vt:lpstr>Crop</vt:lpstr>
      <vt:lpstr>Anatomy of  a Paragraph</vt:lpstr>
      <vt:lpstr>Reason Paragraph with Source Interaction</vt:lpstr>
      <vt:lpstr>Reason with Source and Personal Experience</vt:lpstr>
      <vt:lpstr>Disagreeing Paragraph (Counterargument)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Rebecca</cp:lastModifiedBy>
  <cp:revision>5</cp:revision>
  <dcterms:created xsi:type="dcterms:W3CDTF">2016-06-27T15:12:04Z</dcterms:created>
  <dcterms:modified xsi:type="dcterms:W3CDTF">2020-11-29T18:20:21Z</dcterms:modified>
</cp:coreProperties>
</file>